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4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Roboto Slab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Helvetica Neue Light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1" roundtripDataSignature="AMtx7mjMTVUpd8W/xU1YYCm9GAS45c4K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RobotoSlab-regular.fntdata"/><Relationship Id="rId34" Type="http://schemas.openxmlformats.org/officeDocument/2006/relationships/slide" Target="slides/slide27.xml"/><Relationship Id="rId37" Type="http://schemas.openxmlformats.org/officeDocument/2006/relationships/font" Target="fonts/Roboto-regular.fntdata"/><Relationship Id="rId36" Type="http://schemas.openxmlformats.org/officeDocument/2006/relationships/font" Target="fonts/RobotoSlab-bold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61" Type="http://customschemas.google.com/relationships/presentationmetadata" Target="meta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HelveticaNeueLight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.fntdata"/><Relationship Id="rId13" Type="http://schemas.openxmlformats.org/officeDocument/2006/relationships/slide" Target="slides/slide6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5.xml"/><Relationship Id="rId56" Type="http://schemas.openxmlformats.org/officeDocument/2006/relationships/font" Target="fonts/HelveticaNeueLight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7.xml"/><Relationship Id="rId58" Type="http://schemas.openxmlformats.org/officeDocument/2006/relationships/font" Target="fonts/RobotoMon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0a1d51fbc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f0a1d51fbc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0a1d51fbc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0a1d51fbc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0a1d51fbc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f0a1d51fbc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0a1d51fbc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0a1d51fbc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0a1d51fbc_1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gf0a1d51fbc_1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7e01e8618_0_3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gc7e01e8618_0_3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7e01e8618_0_3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gc7e01e8618_0_3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7e01e8618_0_4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9" name="Google Shape;419;gc7e01e8618_0_4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0a1d51fbc_1_4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gf0a1d51fbc_1_4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0a1d51fbc_1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gf0a1d51fbc_1_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7e01e86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c7e01e86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0a1d51fbc_1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gf0a1d51fbc_1_4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0a1d51fbc_1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2" name="Google Shape;462;gf0a1d51fbc_1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0a1d51fbc_1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gf0a1d51fbc_1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0a1d51fbc_1_4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gf0a1d51fbc_1_4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0a1d51fbc_1_4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4" name="Google Shape;494;gf0a1d51fbc_1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0a1d51fbc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0a1d51fbc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7e01e871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c7e01e871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0a1d51fbc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0a1d51fbc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7e01e861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c7e01e861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7e01e861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c7e01e861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7e01e861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c7e01e861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0a1d51fb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f0a1d51fb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0a1d51fbc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0a1d51fbc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7e01e861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c7e01e861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7" name="Google Shape;57;p56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8" name="Google Shape;58;p56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9" name="Google Shape;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5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" name="Google Shape;6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" name="Google Shape;71;p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0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" name="Google Shape;7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80" name="Google Shape;8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2" name="Google Shape;82;p6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6" name="Google Shape;86;p6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7" name="Google Shape;87;p6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8" name="Google Shape;88;p61"/>
          <p:cNvPicPr preferRelativeResize="0"/>
          <p:nvPr/>
        </p:nvPicPr>
        <p:blipFill rotWithShape="1">
          <a:blip r:embed="rId5">
            <a:alphaModFix/>
          </a:blip>
          <a:srcRect b="1341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Google Shape;89;p61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p6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6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6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6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7" name="Google Shape;9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" name="Google Shape;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2" name="Google Shape;10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3" name="Google Shape;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c7e01e8618_0_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gc7e01e8618_0_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gc7e01e8618_0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7" name="Google Shape;10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8" name="Google Shape;10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2" name="Google Shape;11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3" name="Google Shape;11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7" name="Google Shape;11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8" name="Google Shape;11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2" name="Google Shape;12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9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3" name="Google Shape;13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70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2" name="Google Shape;14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72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73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3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c7e01e8618_0_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gc7e01e8618_0_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gc7e01e8618_0_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74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4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50" name="Google Shape;15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53" name="Google Shape;15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4" name="Google Shape;154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Google Shape;157;p7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Google Shape;158;p7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0a1d51fbc_1_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gf0a1d51fbc_1_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gf0a1d51fbc_1_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0a1d51fbc_1_2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gf0a1d51fbc_1_2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gf0a1d51fbc_1_2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0a1d51fbc_1_2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gf0a1d51fbc_1_2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gf0a1d51fbc_1_2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4" name="Google Shape;20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9" name="Google Shape;20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7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48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" name="Google Shape;223;p4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" name="Google Shape;2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" name="Google Shape;2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5" name="Google Shape;22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6" name="Google Shape;22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28" name="Google Shape;22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49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0a1d51fbc_1_37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36" name="Google Shape;236;gf0a1d51fbc_1_378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37" name="Google Shape;237;gf0a1d51fbc_1_37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0a1d51fbc_1_382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gf0a1d51fbc_1_382"/>
          <p:cNvSpPr txBox="1"/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1" name="Google Shape;241;gf0a1d51fbc_1_382"/>
          <p:cNvSpPr txBox="1"/>
          <p:nvPr>
            <p:ph idx="1" type="body"/>
          </p:nvPr>
        </p:nvSpPr>
        <p:spPr>
          <a:xfrm>
            <a:off x="238125" y="4291013"/>
            <a:ext cx="8667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42" name="Google Shape;242;gf0a1d51fbc_1_38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0a1d51fbc_1_387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5" name="Google Shape;245;gf0a1d51fbc_1_38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0a1d51fbc_1_390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gf0a1d51fbc_1_390"/>
          <p:cNvSpPr txBox="1"/>
          <p:nvPr>
            <p:ph type="title"/>
          </p:nvPr>
        </p:nvSpPr>
        <p:spPr>
          <a:xfrm>
            <a:off x="619125" y="357188"/>
            <a:ext cx="38337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9" name="Google Shape;249;gf0a1d51fbc_1_390"/>
          <p:cNvSpPr txBox="1"/>
          <p:nvPr>
            <p:ph idx="1" type="body"/>
          </p:nvPr>
        </p:nvSpPr>
        <p:spPr>
          <a:xfrm>
            <a:off x="619125" y="2447925"/>
            <a:ext cx="38337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50" name="Google Shape;250;gf0a1d51fbc_1_39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0a1d51fbc_1_39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53" name="Google Shape;253;gf0a1d51fbc_1_39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0a1d51fbc_1_39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56" name="Google Shape;256;gf0a1d51fbc_1_398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57" name="Google Shape;257;gf0a1d51fbc_1_39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0a1d51fbc_1_402"/>
          <p:cNvSpPr/>
          <p:nvPr>
            <p:ph idx="2" type="pic"/>
          </p:nvPr>
        </p:nvSpPr>
        <p:spPr>
          <a:xfrm>
            <a:off x="4938713" y="1181100"/>
            <a:ext cx="3571800" cy="34863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gf0a1d51fbc_1_40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61" name="Google Shape;261;gf0a1d51fbc_1_402"/>
          <p:cNvSpPr txBox="1"/>
          <p:nvPr>
            <p:ph idx="1" type="body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indent="-342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indent="-342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indent="-342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indent="-342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62" name="Google Shape;262;gf0a1d51fbc_1_40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0a1d51fbc_1_407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65" name="Google Shape;265;gf0a1d51fbc_1_40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0a1d51fbc_1_410"/>
          <p:cNvSpPr/>
          <p:nvPr>
            <p:ph idx="2" type="pic"/>
          </p:nvPr>
        </p:nvSpPr>
        <p:spPr>
          <a:xfrm>
            <a:off x="5910263" y="2643188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gf0a1d51fbc_1_410"/>
          <p:cNvSpPr/>
          <p:nvPr>
            <p:ph idx="3" type="pic"/>
          </p:nvPr>
        </p:nvSpPr>
        <p:spPr>
          <a:xfrm>
            <a:off x="5910263" y="423863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gf0a1d51fbc_1_410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gf0a1d51fbc_1_41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0a1d51fbc_1_415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i="1" sz="1200"/>
            </a:lvl1pPr>
            <a:lvl2pPr indent="-2794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73" name="Google Shape;273;gf0a1d51fbc_1_415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74" name="Google Shape;274;gf0a1d51fbc_1_4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0a1d51fbc_1_41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gf0a1d51fbc_1_41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0a1d51fbc_1_42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1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51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2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52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52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3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53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53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5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0a1d51fbc_1_37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Google Shape;232;gf0a1d51fbc_1_374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gf0a1d51fbc_1_37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hyperlink" Target="https://developer.spotify.com/documentation/web-api/reference/#category-search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hyperlink" Target="https://stats.stackexchange.com/questions/21222/are-mean-normalization-and-feature-scaling-needed-for-k-means-clustering" TargetMode="External"/><Relationship Id="rId6" Type="http://schemas.openxmlformats.org/officeDocument/2006/relationships/hyperlink" Target="https://stats.stackexchange.com/questions/89809/is-it-important-to-scale-data-before-clustering/89813" TargetMode="External"/><Relationship Id="rId7" Type="http://schemas.openxmlformats.org/officeDocument/2006/relationships/hyperlink" Target="https://scikit-learn.org/stable/modules/generated/sklearn.cluster.KMeans.html#sklearn.cluster.KMean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2.gif"/><Relationship Id="rId6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hyperlink" Target="https://flukeout.github.io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hyperlink" Target="https://www.imdb.com/chart/to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Recap Week 6.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0a1d51fbc_1_15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WHY DO WE USE API’S?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gf0a1d51fbc_1_1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gf0a1d51fbc_1_15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1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 changes quickly.</a:t>
            </a:r>
            <a:endParaRPr b="1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1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want just a piece of all your data. </a:t>
            </a:r>
            <a:endParaRPr b="1"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1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Repeated computation involved.</a:t>
            </a:r>
            <a:endParaRPr b="1"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 APIs uses Web Standards(HTTP) to facilitate communication between applications. </a:t>
            </a:r>
            <a:endParaRPr b="1"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0a1d51fbc_1_2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Spotipy</a:t>
            </a:r>
            <a:endParaRPr/>
          </a:p>
        </p:txBody>
      </p:sp>
      <p:sp>
        <p:nvSpPr>
          <p:cNvPr id="364" name="Google Shape;364;gf0a1d51fbc_1_221"/>
          <p:cNvSpPr txBox="1"/>
          <p:nvPr/>
        </p:nvSpPr>
        <p:spPr>
          <a:xfrm>
            <a:off x="2197350" y="2916625"/>
            <a:ext cx="47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API Wrapper for Spotify API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0a1d51fbc_1_226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Spotipy: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to Use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f0a1d51fbc_1_2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gf0a1d51fbc_1_226"/>
          <p:cNvSpPr txBox="1"/>
          <p:nvPr/>
        </p:nvSpPr>
        <p:spPr>
          <a:xfrm>
            <a:off x="689175" y="965875"/>
            <a:ext cx="8051100" cy="3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 spotipy</a:t>
            </a:r>
            <a:endParaRPr b="1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 </a:t>
            </a:r>
            <a:r>
              <a:rPr b="1" lang="en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authenticate</a:t>
            </a:r>
            <a:endParaRPr b="1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sp = spotipy.Spotify(auth_manager=SpotifyClientCredentials(client_id= Client_ID,</a:t>
            </a:r>
            <a:r>
              <a:rPr b="1" lang="en" sz="13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client_secret=Client_Secret))</a:t>
            </a:r>
            <a:r>
              <a:rPr b="1" lang="en" sz="13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</a:t>
            </a:r>
            <a:endParaRPr b="1"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make searches:</a:t>
            </a:r>
            <a:endParaRPr b="1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sp.search(q = “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user_query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”, limit=5 ) </a:t>
            </a:r>
            <a:endParaRPr b="1"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Searches can be done by: topic, href, id, uri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we would like to search for a given playlist, we can use the following function: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9144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sp</a:t>
            </a:r>
            <a:r>
              <a:rPr b="1" i="0" lang="en" sz="13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i="0" lang="en" sz="13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user_playlist_tracks(</a:t>
            </a:r>
            <a:r>
              <a:rPr b="1" i="0" lang="en" sz="1300" u="none" cap="none" strike="noStrike">
                <a:solidFill>
                  <a:srgbClr val="BB8844"/>
                </a:solidFill>
                <a:latin typeface="Roboto"/>
                <a:ea typeface="Roboto"/>
                <a:cs typeface="Roboto"/>
                <a:sym typeface="Roboto"/>
              </a:rPr>
              <a:t>"spotify"</a:t>
            </a:r>
            <a:r>
              <a:rPr b="1" i="0" lang="en" sz="13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" sz="1300" u="none" cap="none" strike="noStrike">
                <a:solidFill>
                  <a:srgbClr val="BB8844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b="1" i="0" lang="en" sz="1300" u="none" cap="none" strike="noStrike">
                <a:solidFill>
                  <a:srgbClr val="BB8844"/>
                </a:solidFill>
                <a:latin typeface="Roboto"/>
                <a:ea typeface="Roboto"/>
                <a:cs typeface="Roboto"/>
                <a:sym typeface="Roboto"/>
              </a:rPr>
              <a:t>playlist_id</a:t>
            </a:r>
            <a:r>
              <a:rPr b="1" i="0" lang="en" sz="1300" u="none" cap="none" strike="noStrike">
                <a:solidFill>
                  <a:srgbClr val="BB8844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b="1" i="0" lang="en" sz="13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 i="0" sz="1300" u="none" cap="none" strike="noStrike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Getting the audio features of a song:</a:t>
            </a:r>
            <a:endParaRPr b="1" i="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○"/>
            </a:pP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sp.audio_features(song[</a:t>
            </a:r>
            <a:r>
              <a:rPr b="1" i="0" lang="en" sz="130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"tracks"</a:t>
            </a: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i="0" lang="en" sz="130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"items"</a:t>
            </a: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i="0" lang="en" sz="13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i="0" lang="en" sz="130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"uri"</a:t>
            </a: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])[</a:t>
            </a:r>
            <a:r>
              <a:rPr b="1" i="0" lang="en" sz="13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(it can accept a list of ids, 100ID max)</a:t>
            </a:r>
            <a:endParaRPr b="1" i="0" sz="130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gf0a1d51fbc_1_226"/>
          <p:cNvSpPr txBox="1"/>
          <p:nvPr/>
        </p:nvSpPr>
        <p:spPr>
          <a:xfrm>
            <a:off x="5923875" y="654875"/>
            <a:ext cx="2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Official API documentation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0a1d51fbc_1_424"/>
          <p:cNvSpPr txBox="1"/>
          <p:nvPr>
            <p:ph type="ctrTitle"/>
          </p:nvPr>
        </p:nvSpPr>
        <p:spPr>
          <a:xfrm>
            <a:off x="311708" y="1227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Unsupervised Learning 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Clustering</a:t>
            </a:r>
            <a:endParaRPr sz="4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82" name="Google Shape;382;gf0a1d51fbc_1_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83" name="Google Shape;383;gf0a1d51fbc_1_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84" name="Google Shape;384;gf0a1d51fbc_1_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f0a1d51fbc_1_362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gf0a1d51fbc_1_36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87" name="Google Shape;387;gf0a1d51fbc_1_3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f0a1d51fbc_1_36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can teach the computer?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f0a1d51fbc_1_362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f0a1d51fbc_1_362"/>
          <p:cNvSpPr txBox="1"/>
          <p:nvPr/>
        </p:nvSpPr>
        <p:spPr>
          <a:xfrm>
            <a:off x="4552950" y="1743075"/>
            <a:ext cx="40734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main types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learning: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we show to the computers sets of pairs: (example, solution)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we show the computer how to group and let it work,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learning: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learning by doing ( actions, rewards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95" name="Google Shape;395;gc7e01e8618_0_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96" name="Google Shape;396;gc7e01e8618_0_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97" name="Google Shape;397;gc7e01e8618_0_3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c7e01e8618_0_328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gc7e01e8618_0_32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00" name="Google Shape;400;gc7e01e8618_0_3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c7e01e8618_0_32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c7e01e8618_0_328"/>
          <p:cNvSpPr txBox="1"/>
          <p:nvPr/>
        </p:nvSpPr>
        <p:spPr>
          <a:xfrm>
            <a:off x="4552950" y="676275"/>
            <a:ext cx="4073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 is the process of grouping data without telling the computer to which group belongs avery observation.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c7e01e8618_0_328"/>
          <p:cNvSpPr txBox="1"/>
          <p:nvPr/>
        </p:nvSpPr>
        <p:spPr>
          <a:xfrm>
            <a:off x="152400" y="1524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 	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gc7e01e8618_0_328"/>
          <p:cNvPicPr preferRelativeResize="0"/>
          <p:nvPr/>
        </p:nvPicPr>
        <p:blipFill rotWithShape="1">
          <a:blip r:embed="rId6">
            <a:alphaModFix/>
          </a:blip>
          <a:srcRect b="6417" l="16212" r="14288" t="19038"/>
          <a:stretch/>
        </p:blipFill>
        <p:spPr>
          <a:xfrm>
            <a:off x="4141275" y="1849650"/>
            <a:ext cx="4814924" cy="29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09" name="Google Shape;409;gc7e01e8618_0_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10" name="Google Shape;410;gc7e01e8618_0_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11" name="Google Shape;411;gc7e01e8618_0_3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c7e01e8618_0_341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" name="Google Shape;413;gc7e01e8618_0_34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14" name="Google Shape;414;gc7e01e8618_0_3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c7e01e8618_0_341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c7e01e8618_0_341"/>
          <p:cNvSpPr txBox="1"/>
          <p:nvPr/>
        </p:nvSpPr>
        <p:spPr>
          <a:xfrm>
            <a:off x="4424200" y="1168375"/>
            <a:ext cx="4191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K number of groups, pick K random initi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al 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 (centroids)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Calculate the distance to the other points from each centroid.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 every observation to the nearest centroid.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Adjust centroids locations to the mean location of every member of the cluster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until centroid locations doesn’t change significantly (to be defined)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convergence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21" name="Google Shape;421;gc7e01e8618_0_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22" name="Google Shape;422;gc7e01e8618_0_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23" name="Google Shape;423;gc7e01e8618_0_4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c7e01e8618_0_402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gc7e01e8618_0_40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26" name="Google Shape;426;gc7e01e8618_0_4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c7e01e8618_0_40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c7e01e8618_0_402"/>
          <p:cNvSpPr txBox="1"/>
          <p:nvPr/>
        </p:nvSpPr>
        <p:spPr>
          <a:xfrm>
            <a:off x="4392850" y="1602650"/>
            <a:ext cx="4191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the initial centroids locations are chosen poorly? (We need to try with several starting positions)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the number of groups is chosen poorly?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we measure ‘distance’?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3" name="Google Shape;433;gf0a1d51fbc_1_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f0a1d51fbc_1_451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Sklearn 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gf0a1d51fbc_1_45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36" name="Google Shape;436;gf0a1d51fbc_1_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f0a1d51fbc_1_451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 KMeans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f0a1d51fbc_1_451"/>
          <p:cNvSpPr txBox="1"/>
          <p:nvPr/>
        </p:nvSpPr>
        <p:spPr>
          <a:xfrm>
            <a:off x="4572000" y="473875"/>
            <a:ext cx="4073400" cy="4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 is a clustering method which can be found in: sklearn.cluster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sklearn.cluster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KMeans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 works better when the features had been previously scaled with the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StandardScaler()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is sensitive to the scale.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Link1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Link2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an object, 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KMeans()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works similarly to a transformer, it has two methods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fit()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predict()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KMeans().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fit(df)</a:t>
            </a:r>
            <a:endParaRPr b="1" i="0" sz="15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KMeans().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predict(new_sc_samples)</a:t>
            </a:r>
            <a:endParaRPr b="1" i="0" sz="15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Sklearn's KMeans documentation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43" name="Google Shape;443;gf0a1d51fbc_1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f0a1d51fbc_1_432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Sklearn 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gf0a1d51fbc_1_43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46" name="Google Shape;446;gf0a1d51fbc_1_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f0a1d51fbc_1_432"/>
          <p:cNvSpPr txBox="1"/>
          <p:nvPr/>
        </p:nvSpPr>
        <p:spPr>
          <a:xfrm>
            <a:off x="314000" y="2016925"/>
            <a:ext cx="32817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 StandardScaler()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f0a1d51fbc_1_432"/>
          <p:cNvSpPr txBox="1"/>
          <p:nvPr/>
        </p:nvSpPr>
        <p:spPr>
          <a:xfrm>
            <a:off x="4493450" y="931075"/>
            <a:ext cx="4073400" cy="4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transformer does the following: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of every column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deviation of every column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every value of a column, it substracts the column’s mean and divide by the standard deviation of the column.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f0a1d51fbc_1_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9800" y="3326725"/>
            <a:ext cx="21145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7e01e8618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Two ways to get data from the internet: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c7e01e8618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c7e01e8618_0_0"/>
          <p:cNvSpPr txBox="1"/>
          <p:nvPr/>
        </p:nvSpPr>
        <p:spPr>
          <a:xfrm>
            <a:off x="622225" y="2886625"/>
            <a:ext cx="2062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want this data for my data science project!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c7e01e8618_0_0"/>
          <p:cNvSpPr txBox="1"/>
          <p:nvPr/>
        </p:nvSpPr>
        <p:spPr>
          <a:xfrm>
            <a:off x="3252350" y="19466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Pretend to be human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c7e01e8618_0_0"/>
          <p:cNvSpPr txBox="1"/>
          <p:nvPr/>
        </p:nvSpPr>
        <p:spPr>
          <a:xfrm>
            <a:off x="3252350" y="3623050"/>
            <a:ext cx="1480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Ask nicely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c7e01e8618_0_0"/>
          <p:cNvSpPr txBox="1"/>
          <p:nvPr/>
        </p:nvSpPr>
        <p:spPr>
          <a:xfrm>
            <a:off x="5462150" y="2054194"/>
            <a:ext cx="1480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scraping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c7e01e8618_0_0"/>
          <p:cNvSpPr txBox="1"/>
          <p:nvPr/>
        </p:nvSpPr>
        <p:spPr>
          <a:xfrm>
            <a:off x="5233550" y="3623050"/>
            <a:ext cx="627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c7e01e8618_0_0"/>
          <p:cNvSpPr txBox="1"/>
          <p:nvPr/>
        </p:nvSpPr>
        <p:spPr>
          <a:xfrm>
            <a:off x="6300350" y="30134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Someone has created an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c7e01e8618_0_0"/>
          <p:cNvSpPr txBox="1"/>
          <p:nvPr/>
        </p:nvSpPr>
        <p:spPr>
          <a:xfrm>
            <a:off x="6300350" y="40040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need to write a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Google Shape;300;gc7e01e8618_0_0"/>
          <p:cNvCxnSpPr>
            <a:stCxn id="293" idx="3"/>
            <a:endCxn id="294" idx="1"/>
          </p:cNvCxnSpPr>
          <p:nvPr/>
        </p:nvCxnSpPr>
        <p:spPr>
          <a:xfrm flipH="1" rot="10800000">
            <a:off x="2684425" y="2254525"/>
            <a:ext cx="567900" cy="93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1" name="Google Shape;301;gc7e01e8618_0_0"/>
          <p:cNvCxnSpPr>
            <a:stCxn id="293" idx="3"/>
            <a:endCxn id="295" idx="1"/>
          </p:cNvCxnSpPr>
          <p:nvPr/>
        </p:nvCxnSpPr>
        <p:spPr>
          <a:xfrm>
            <a:off x="2684425" y="3194425"/>
            <a:ext cx="567900" cy="62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2" name="Google Shape;302;gc7e01e8618_0_0"/>
          <p:cNvCxnSpPr>
            <a:stCxn id="294" idx="3"/>
            <a:endCxn id="296" idx="1"/>
          </p:cNvCxnSpPr>
          <p:nvPr/>
        </p:nvCxnSpPr>
        <p:spPr>
          <a:xfrm flipH="1" rot="10800000">
            <a:off x="4732550" y="2254150"/>
            <a:ext cx="7296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" name="Google Shape;303;gc7e01e8618_0_0"/>
          <p:cNvCxnSpPr>
            <a:stCxn id="295" idx="3"/>
            <a:endCxn id="297" idx="1"/>
          </p:cNvCxnSpPr>
          <p:nvPr/>
        </p:nvCxnSpPr>
        <p:spPr>
          <a:xfrm>
            <a:off x="4732550" y="3823150"/>
            <a:ext cx="501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4" name="Google Shape;304;gc7e01e8618_0_0"/>
          <p:cNvCxnSpPr>
            <a:stCxn id="297" idx="3"/>
            <a:endCxn id="298" idx="1"/>
          </p:cNvCxnSpPr>
          <p:nvPr/>
        </p:nvCxnSpPr>
        <p:spPr>
          <a:xfrm flipH="1" rot="10800000">
            <a:off x="5861150" y="3321250"/>
            <a:ext cx="439200" cy="50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gc7e01e8618_0_0"/>
          <p:cNvCxnSpPr>
            <a:stCxn id="297" idx="3"/>
            <a:endCxn id="299" idx="1"/>
          </p:cNvCxnSpPr>
          <p:nvPr/>
        </p:nvCxnSpPr>
        <p:spPr>
          <a:xfrm>
            <a:off x="5861150" y="3823150"/>
            <a:ext cx="439200" cy="48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54" name="Google Shape;454;gf0a1d51fbc_1_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f0a1d51fbc_1_442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Sklearn 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gf0a1d51fbc_1_44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57" name="Google Shape;457;gf0a1d51fbc_1_4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f0a1d51fbc_1_442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 transformers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f0a1d51fbc_1_442"/>
          <p:cNvSpPr txBox="1"/>
          <p:nvPr/>
        </p:nvSpPr>
        <p:spPr>
          <a:xfrm>
            <a:off x="4493450" y="315300"/>
            <a:ext cx="4073400" cy="4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 need to gather some information from the dataset in order to apply a transformation.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operate in two steps using the methods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fit()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transform()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transformer.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fit(df)</a:t>
            </a:r>
            <a:endParaRPr b="1" i="0" sz="15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transformer.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transform(df)</a:t>
            </a:r>
            <a:endParaRPr b="1" i="0" sz="15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steps can be combined in a single method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fit_transform()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transformer.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fit_transform(df)</a:t>
            </a:r>
            <a:endParaRPr b="1" i="0" sz="15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always return a np.array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a df is desired, use pd.DataFrame(numpy.array, columns=...)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64" name="Google Shape;464;gf0a1d51fbc_1_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f0a1d51fbc_1_460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Sklearn 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gf0a1d51fbc_1_46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67" name="Google Shape;467;gf0a1d51fbc_1_4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f0a1d51fbc_1_460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 KMeans best K?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f0a1d51fbc_1_460"/>
          <p:cNvSpPr txBox="1"/>
          <p:nvPr/>
        </p:nvSpPr>
        <p:spPr>
          <a:xfrm>
            <a:off x="4493450" y="1845475"/>
            <a:ext cx="44634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three main methods to determine the best K value: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i="0" lang="en" sz="1600" u="none" cap="none" strike="noStrike">
                <a:solidFill>
                  <a:srgbClr val="000000"/>
                </a:solidFill>
              </a:rPr>
              <a:t>Business restrictions/knowledge</a:t>
            </a:r>
            <a:endParaRPr b="1" i="0" sz="1600" u="none" cap="none" strike="noStrike">
              <a:solidFill>
                <a:srgbClr val="000000"/>
              </a:solidFill>
            </a:endParaRPr>
          </a:p>
          <a:p>
            <a:pPr indent="-3302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i="0" lang="en" sz="1600" u="none" cap="none" strike="noStrike">
                <a:solidFill>
                  <a:srgbClr val="000000"/>
                </a:solidFill>
              </a:rPr>
              <a:t>Elbow method</a:t>
            </a:r>
            <a:endParaRPr b="1" i="0" sz="1600" u="none" cap="none" strike="noStrike">
              <a:solidFill>
                <a:srgbClr val="000000"/>
              </a:solidFill>
            </a:endParaRPr>
          </a:p>
          <a:p>
            <a:pPr indent="-3302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i="0" lang="en" sz="1600" u="none" cap="none" strike="noStrike">
                <a:solidFill>
                  <a:srgbClr val="000000"/>
                </a:solidFill>
              </a:rPr>
              <a:t>Silhouette method</a:t>
            </a:r>
            <a:endParaRPr b="1"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74" name="Google Shape;474;gf0a1d51fbc_1_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f0a1d51fbc_1_469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Sklearn 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gf0a1d51fbc_1_46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77" name="Google Shape;477;gf0a1d51fbc_1_4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f0a1d51fbc_1_469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KMeans best K: business restrictions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f0a1d51fbc_1_469"/>
          <p:cNvSpPr txBox="1"/>
          <p:nvPr/>
        </p:nvSpPr>
        <p:spPr>
          <a:xfrm>
            <a:off x="4493450" y="1845475"/>
            <a:ext cx="40734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boss demanded a specific number of groups? (money costs talks)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it makes sense to have so many or few groups?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 reasonable amount of groups?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84" name="Google Shape;484;gf0a1d51fbc_1_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f0a1d51fbc_1_478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Sklearn 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gf0a1d51fbc_1_47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87" name="Google Shape;487;gf0a1d51fbc_1_4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f0a1d51fbc_1_478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KMeans best K: elbow method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f0a1d51fbc_1_478"/>
          <p:cNvSpPr txBox="1"/>
          <p:nvPr/>
        </p:nvSpPr>
        <p:spPr>
          <a:xfrm>
            <a:off x="4493450" y="854875"/>
            <a:ext cx="40734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method computes the average distance between every member of a cluster and the centroid of the cluster to which belongs as a function of the number of clusters.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best number of clusters is the one for which previous amount doesn’t drop significantly.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f0a1d51fbc_1_4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9969" y="2843225"/>
            <a:ext cx="3980359" cy="20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f0a1d51fbc_1_478"/>
          <p:cNvSpPr/>
          <p:nvPr/>
        </p:nvSpPr>
        <p:spPr>
          <a:xfrm>
            <a:off x="4984825" y="3511850"/>
            <a:ext cx="317400" cy="28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6" name="Google Shape;496;gf0a1d51fbc_1_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f0a1d51fbc_1_489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Sklearn 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gf0a1d51fbc_1_48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99" name="Google Shape;499;gf0a1d51fbc_1_4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f0a1d51fbc_1_489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KMeans best K: silhouette method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f0a1d51fbc_1_489"/>
          <p:cNvSpPr txBox="1"/>
          <p:nvPr/>
        </p:nvSpPr>
        <p:spPr>
          <a:xfrm>
            <a:off x="4493450" y="854875"/>
            <a:ext cx="40734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method computes the “goodness” of the clustering based on: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intracluster distance = 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nearest cluster distance = b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Silhouette score is given by: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best number of cluster is selected as the one with the best score.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gf0a1d51fbc_1_4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4825" y="2405125"/>
            <a:ext cx="13906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f0a1d51fbc_1_4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4828" y="3757500"/>
            <a:ext cx="2508689" cy="13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f0a1d51fbc_1_489"/>
          <p:cNvSpPr/>
          <p:nvPr/>
        </p:nvSpPr>
        <p:spPr>
          <a:xfrm>
            <a:off x="5746825" y="3740450"/>
            <a:ext cx="317400" cy="28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0a1d51fbc_1_4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Serializing Model Objects</a:t>
            </a:r>
            <a:endParaRPr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14" name="Google Shape;514;gc7e01e871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c7e01e8714_0_0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Pickle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gc7e01e8714_0_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17" name="Google Shape;517;gc7e01e871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c7e01e8714_0_0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Pickle: saving and loading objects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c7e01e8714_0_0"/>
          <p:cNvSpPr txBox="1"/>
          <p:nvPr/>
        </p:nvSpPr>
        <p:spPr>
          <a:xfrm>
            <a:off x="4493450" y="397675"/>
            <a:ext cx="44436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pickle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pickle: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100" u="none" cap="none" strike="noStrik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i="0" lang="en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save(amount, filename = “filename.pickle”): 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15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100" u="none" cap="none" strike="noStrik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with open</a:t>
            </a:r>
            <a:r>
              <a:rPr b="1" i="0" lang="en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en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b="1" i="0" lang="en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"wb") </a:t>
            </a:r>
            <a:r>
              <a:rPr b="1" i="0" lang="en" sz="1100" u="none" cap="none" strike="noStrik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i="0" lang="en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f: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5715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pickle.dump(amount, f)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5715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restore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pickle: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load(filename = “filename.pickle”): </a:t>
            </a:r>
            <a:endParaRPr b="1" i="0" sz="1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1143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b="1" i="0" sz="1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5715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with open</a:t>
            </a:r>
            <a:r>
              <a:rPr b="1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(filename, "rb") as f: </a:t>
            </a:r>
            <a:endParaRPr b="1" i="0" sz="1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10287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pickle.load(f) </a:t>
            </a:r>
            <a:endParaRPr b="1" i="0" sz="1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2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FileNotFoundError</a:t>
            </a:r>
            <a:r>
              <a:rPr b="1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b="1" i="0" sz="1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(“File not found!”) </a:t>
            </a:r>
            <a:endParaRPr b="1" i="0" sz="1300" u="none" cap="none" strike="noStrike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0a1d51fbc_1_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7e01e8618_0_8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BASIC WEB SCRAPING SETUP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c7e01e8618_0_8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c7e01e8618_0_8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requests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bs4 </a:t>
            </a:r>
            <a:r>
              <a:rPr b="1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1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BeautifulSoup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#download the webpage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url = “https://www.the-website-you-wanna-scrape.com”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page = requests.get(url)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parse the html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soup = BeautifulSoup(page.content, 'html.parser')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print the formatted html </a:t>
            </a:r>
            <a:endParaRPr b="0" i="0" sz="12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print(soup.prettify())</a:t>
            </a:r>
            <a:endParaRPr b="0" i="0" sz="1200" u="none" cap="none" strike="noStrike">
              <a:solidFill>
                <a:srgbClr val="BB88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7e01e8618_0_8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TO SEARCH FOR ELEMENTS IN THE SOUP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c7e01e8618_0_8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c7e01e8618_0_8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Using HTML tags: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soup.find_all(“div”, class_=“class-name”)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Using CSS selectors: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soup.select("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body div.class-name a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")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en" sz="12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Practice css selectors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7e01e8618_0_16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HTML </a:t>
            </a:r>
            <a:r>
              <a:rPr b="1" i="0" lang="en" sz="21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TAGS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" sz="2100" u="none" cap="none" strike="noStrike">
                <a:solidFill>
                  <a:srgbClr val="FFCD00"/>
                </a:solidFill>
                <a:latin typeface="Montserrat"/>
                <a:ea typeface="Montserrat"/>
                <a:cs typeface="Montserrat"/>
                <a:sym typeface="Montserrat"/>
              </a:rPr>
              <a:t>ATTRIBUTES</a:t>
            </a:r>
            <a:endParaRPr b="0" i="0" sz="2100" u="none" cap="none" strike="noStrike">
              <a:solidFill>
                <a:srgbClr val="FFC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gc7e01e8618_0_1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gc7e01e8618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705475"/>
            <a:ext cx="7873576" cy="25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0a1d51fbc_1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Browser(e.g. Chrome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) INSPECTOR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f0a1d51fbc_1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gf0a1d51fbc_1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Chrome inspector is a tool to “see” the html code of any web page.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use this tool, go to a web page and in any area of it “right click” on it and from the pop up menu select “View web code Ctrl+Upp+I”.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E.g. Inspecting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https://www.imdb.com/chart/top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0a1d51fbc_1_1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7e01e8618_0_1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APIS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gc7e01e8618_0_1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gc7e01e8618_0_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50" y="1518025"/>
            <a:ext cx="7508848" cy="32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c7e01e8618_0_156"/>
          <p:cNvSpPr txBox="1"/>
          <p:nvPr/>
        </p:nvSpPr>
        <p:spPr>
          <a:xfrm>
            <a:off x="975500" y="4572000"/>
            <a:ext cx="61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RESTFUL API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